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T Serif"/>
      <p:regular r:id="rId17"/>
    </p:embeddedFont>
    <p:embeddedFont>
      <p:font typeface="PT Serif"/>
      <p:regular r:id="rId18"/>
    </p:embeddedFont>
    <p:embeddedFont>
      <p:font typeface="PT Serif"/>
      <p:regular r:id="rId19"/>
    </p:embeddedFont>
    <p:embeddedFont>
      <p:font typeface="PT Serif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667EE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764BA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667EE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764BA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667EE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764BA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667EE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764BA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667EE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764BA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hyperlink" Target="mailto:contact@tinderwork.com" TargetMode="External"/><Relationship Id="rId5" Type="http://schemas.openxmlformats.org/officeDocument/2006/relationships/hyperlink" Target="https://www.tinderwork.com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714" y="599242"/>
            <a:ext cx="7618571" cy="4290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850"/>
              </a:lnSpc>
              <a:buNone/>
            </a:pPr>
            <a:r>
              <a:rPr lang="en-US" sz="135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TinderWork</a:t>
            </a:r>
            <a:endParaRPr lang="en-US" sz="13500" dirty="0"/>
          </a:p>
        </p:txBody>
      </p:sp>
      <p:sp>
        <p:nvSpPr>
          <p:cNvPr id="4" name="Text 1"/>
          <p:cNvSpPr/>
          <p:nvPr/>
        </p:nvSpPr>
        <p:spPr>
          <a:xfrm>
            <a:off x="762714" y="5216604"/>
            <a:ext cx="7618571" cy="1144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Révolutionner le Recrutement par le Matching Intelligent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762714" y="6687622"/>
            <a:ext cx="7618571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Présenté par : L'Équipe de Développement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62714" y="7281505"/>
            <a:ext cx="7618571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Date : 14 mai 2024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04993" y="566976"/>
            <a:ext cx="9020294" cy="676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Feuille de Route &amp; Prochaines Étapes</a:t>
            </a:r>
            <a:endParaRPr lang="en-US" sz="4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638" y="1655802"/>
            <a:ext cx="4395668" cy="82474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27735" y="2686645"/>
            <a:ext cx="3983474" cy="676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Développement Mobile (Q3 2024)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927735" y="3486864"/>
            <a:ext cx="3983474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Lancement d'applications iOS et Android pour maximiser l'accessibilité.</a:t>
            </a:r>
            <a:endParaRPr lang="en-US" sz="16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306" y="1655802"/>
            <a:ext cx="4395668" cy="82474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23403" y="2686645"/>
            <a:ext cx="3467695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Fonctionnalités AI (Q4 2024)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5323403" y="3148608"/>
            <a:ext cx="3983474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Intégration d'IA pour des recommandations de matchs encore plus précises.</a:t>
            </a:r>
            <a:endParaRPr lang="en-US" sz="16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2975" y="1655802"/>
            <a:ext cx="4395668" cy="82474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9072" y="2686645"/>
            <a:ext cx="3890486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Expansion Internationale (2025)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9719072" y="3148608"/>
            <a:ext cx="3983474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Déploiement sur de nouveaux marchés européens et au-delà.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2827734" y="4662011"/>
            <a:ext cx="8974812" cy="676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Rejoignez la Révolution TinderWork !</a:t>
            </a:r>
            <a:endParaRPr lang="en-US" sz="4250" dirty="0"/>
          </a:p>
        </p:txBody>
      </p:sp>
      <p:sp>
        <p:nvSpPr>
          <p:cNvPr id="13" name="Text 8"/>
          <p:cNvSpPr/>
          <p:nvPr/>
        </p:nvSpPr>
        <p:spPr>
          <a:xfrm>
            <a:off x="721638" y="5647730"/>
            <a:ext cx="13187124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Pour une démo complète ou pour en savoir plus, contactez-nous :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721638" y="6209586"/>
            <a:ext cx="13187124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Email: </a:t>
            </a:r>
            <a:pPr algn="ctr" indent="0" marL="0">
              <a:lnSpc>
                <a:spcPts val="2550"/>
              </a:lnSpc>
              <a:buNone/>
            </a:pPr>
            <a:r>
              <a:rPr lang="en-US" sz="1600" u="sng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contact@tinderwork.com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721638" y="6771442"/>
            <a:ext cx="13187124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Site Web: </a:t>
            </a:r>
            <a:pPr algn="ctr" indent="0" marL="0">
              <a:lnSpc>
                <a:spcPts val="2550"/>
              </a:lnSpc>
              <a:buNone/>
            </a:pPr>
            <a:r>
              <a:rPr lang="en-US" sz="1600" u="sng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www.tinderwork.com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721638" y="7333297"/>
            <a:ext cx="13187124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Scannez le code pour la démo :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61022" y="2092643"/>
            <a:ext cx="970835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Le Défi du Recrutement Traditionnel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3290530"/>
            <a:ext cx="4196358" cy="2846427"/>
          </a:xfrm>
          <a:prstGeom prst="roundRect">
            <a:avLst>
              <a:gd name="adj" fmla="val 5140"/>
            </a:avLst>
          </a:prstGeom>
          <a:noFill/>
          <a:ln w="30480">
            <a:solidFill>
              <a:srgbClr val="D8D4D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3290530"/>
            <a:ext cx="121920" cy="2846427"/>
          </a:xfrm>
          <a:prstGeom prst="roundRect">
            <a:avLst>
              <a:gd name="adj" fmla="val 27907"/>
            </a:avLst>
          </a:prstGeom>
          <a:solidFill>
            <a:srgbClr val="E04F00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547824"/>
            <a:ext cx="3590330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Processus Lent et Complexe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1142524" y="4428053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Les méthodes actuelles entraînent des délais de recrutement excessifs et une surcharge administrative.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290530"/>
            <a:ext cx="4196358" cy="2846427"/>
          </a:xfrm>
          <a:prstGeom prst="roundRect">
            <a:avLst>
              <a:gd name="adj" fmla="val 5140"/>
            </a:avLst>
          </a:prstGeom>
          <a:noFill/>
          <a:ln w="30480">
            <a:solidFill>
              <a:srgbClr val="D8D4D4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3290530"/>
            <a:ext cx="121920" cy="2846427"/>
          </a:xfrm>
          <a:prstGeom prst="roundRect">
            <a:avLst>
              <a:gd name="adj" fmla="val 27907"/>
            </a:avLst>
          </a:prstGeom>
          <a:solidFill>
            <a:srgbClr val="E04F00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354782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Manque de Pertinence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5565696" y="4055983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Difficulté à trouver le candidat idéal ou l'opportunité parfaite, souvent en raison de critères mal alignés.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290530"/>
            <a:ext cx="4196358" cy="2846427"/>
          </a:xfrm>
          <a:prstGeom prst="roundRect">
            <a:avLst>
              <a:gd name="adj" fmla="val 5140"/>
            </a:avLst>
          </a:prstGeom>
          <a:noFill/>
          <a:ln w="30480">
            <a:solidFill>
              <a:srgbClr val="D8D4D4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3290530"/>
            <a:ext cx="121920" cy="2846427"/>
          </a:xfrm>
          <a:prstGeom prst="roundRect">
            <a:avLst>
              <a:gd name="adj" fmla="val 27907"/>
            </a:avLst>
          </a:prstGeom>
          <a:solidFill>
            <a:srgbClr val="E04F00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3547824"/>
            <a:ext cx="3590330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Expérience Utilisateur Frustrante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9988868" y="4428053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Candidats et recruteurs sont confrontés à des interfaces obsolètes et peu intuitives.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46465" y="471130"/>
            <a:ext cx="8337471" cy="562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TinderWork : La Solution Révolutionnaire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599718" y="1376005"/>
            <a:ext cx="13430964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TinderWork est une plateforme web de recrutement innovante, inspirée par la gamification et le succès du modèle de "swipe".</a:t>
            </a:r>
            <a:endParaRPr lang="en-US" sz="13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9718" y="2035612"/>
            <a:ext cx="6506528" cy="6506528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531775" y="2035612"/>
            <a:ext cx="385524" cy="385524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6" name="Text 3"/>
          <p:cNvSpPr/>
          <p:nvPr/>
        </p:nvSpPr>
        <p:spPr>
          <a:xfrm>
            <a:off x="8088630" y="2094428"/>
            <a:ext cx="2248972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Approche Gamifiée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088630" y="2546866"/>
            <a:ext cx="5949672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Rend la recherche d'emploi et de talents engageante et ludique.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7531775" y="3163610"/>
            <a:ext cx="385524" cy="385524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8088630" y="3222427"/>
            <a:ext cx="2248972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Matching Intelligent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088630" y="3674864"/>
            <a:ext cx="5949672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 algorithmes avancés pour des connexions plus pertinentes et rapides.</a:t>
            </a:r>
            <a:endParaRPr lang="en-US" sz="1300" dirty="0"/>
          </a:p>
        </p:txBody>
      </p:sp>
      <p:sp>
        <p:nvSpPr>
          <p:cNvPr id="11" name="Shape 8"/>
          <p:cNvSpPr/>
          <p:nvPr/>
        </p:nvSpPr>
        <p:spPr>
          <a:xfrm>
            <a:off x="7531775" y="4291608"/>
            <a:ext cx="385524" cy="385524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8088630" y="4350425"/>
            <a:ext cx="2248972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Gain de Temps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8088630" y="4802862"/>
            <a:ext cx="5949672" cy="548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Réduit drastiquement les délais de recrutement pour les entreprises et les candidats.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43305" y="1163836"/>
            <a:ext cx="723007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Un Marché Vaste et Porteur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542365" y="247507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Candidats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6280190" y="3073956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Les jeunes professionnels et ceux en quête de mobilité valorisent la rapidité et la simplicité.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72963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2.5 millions de jeunes diplômés chaque année.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53473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60% des actifs sont ouverts à de nouvelles opportunités.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604897" y="247507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Recruteurs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342721" y="3073956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Les PME et grandes entreprises cherchent des solutions efficaces face à la pénurie de talents.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4729639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85% des entreprises rencontrent des difficultés à recruter.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5897642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 marché du recrutement représente 15 milliards d'euros en France.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38042" y="114788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Fonctionnalités Clés</a:t>
            </a:r>
            <a:endParaRPr lang="en-US" sz="4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45769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19623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Système de Swipe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3704392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Évaluez les profils ou les offres d'emploi d'un simple geste.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2345769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19623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Chat en Temps Réel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7456884" y="3704392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Communiquez instantanément après un match pour échanger.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997172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847636"/>
            <a:ext cx="325385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Matching Algorithmique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793790" y="6355794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 algorithmes puissants pour des connexions pertinentes.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4997172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84763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Gestion des Profils</a:t>
            </a:r>
            <a:endParaRPr lang="en-US" sz="2300" dirty="0"/>
          </a:p>
        </p:txBody>
      </p:sp>
      <p:sp>
        <p:nvSpPr>
          <p:cNvPr id="14" name="Text 8"/>
          <p:cNvSpPr/>
          <p:nvPr/>
        </p:nvSpPr>
        <p:spPr>
          <a:xfrm>
            <a:off x="7456884" y="6355794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Créez et personnalisez votre profil avec vos compétences et expériences.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69118" y="431602"/>
            <a:ext cx="5892165" cy="514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5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Architecture Technique Robuste</a:t>
            </a:r>
            <a:endParaRPr lang="en-US" sz="3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9235" y="1358384"/>
            <a:ext cx="7965996" cy="796599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05756" y="1338858"/>
            <a:ext cx="2465665" cy="257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Notre Stack Technologique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8905756" y="1753195"/>
            <a:ext cx="5183029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Frontend 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React.js pour une interface dynamique et réactive.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8905756" y="2059067"/>
            <a:ext cx="5183029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Backend 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PHP 8 pour une logique métier performante et sécurisée.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8905756" y="2364938"/>
            <a:ext cx="5183029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Base de Données 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MySQL pour une gestion efficace des données.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8905756" y="2670810"/>
            <a:ext cx="5183029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Framework UI 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Bootstrap 5 pour un design responsive et moderne.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8905756" y="3063002"/>
            <a:ext cx="5183029" cy="501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Développé en 10 semaines, notre architecture assure scalabilité et performance.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38042" y="119133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TinderWork en Action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38922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Découvrez l'interface utilisateur intuitive et engageante de notre plateforme.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3153251"/>
            <a:ext cx="3120747" cy="3120747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608" y="3153251"/>
            <a:ext cx="3120866" cy="3120866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926" y="3153251"/>
            <a:ext cx="3120747" cy="3120747"/>
          </a:xfrm>
          <a:prstGeom prst="rect">
            <a:avLst/>
          </a:prstGeom>
        </p:spPr>
      </p:pic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8124" y="3153251"/>
            <a:ext cx="3120866" cy="3120866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793790" y="66752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Chaque écran est conçu pour maximiser l'expérience utilisateur et l'efficacité.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54041" y="1004054"/>
            <a:ext cx="7122319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Nos Avantages Compétitifs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2511623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E04F00"/>
          </a:solidFill>
          <a:ln/>
        </p:spPr>
      </p:sp>
      <p:sp>
        <p:nvSpPr>
          <p:cNvPr id="4" name="Shape 2"/>
          <p:cNvSpPr/>
          <p:nvPr/>
        </p:nvSpPr>
        <p:spPr>
          <a:xfrm>
            <a:off x="3657540" y="2201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04F00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1614" y="2372082"/>
            <a:ext cx="272177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1084" y="3109079"/>
            <a:ext cx="358568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Innovation &amp; Gamification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051084" y="3617238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Une approche unique qui transforme le recrutement en une expérience ludique.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2511623"/>
            <a:ext cx="6408063" cy="121920"/>
          </a:xfrm>
          <a:prstGeom prst="roundRect">
            <a:avLst>
              <a:gd name="adj" fmla="val 27907"/>
            </a:avLst>
          </a:prstGeom>
          <a:solidFill>
            <a:srgbClr val="E04F00"/>
          </a:solidFill>
          <a:ln/>
        </p:spPr>
      </p:sp>
      <p:sp>
        <p:nvSpPr>
          <p:cNvPr id="9" name="Shape 6"/>
          <p:cNvSpPr/>
          <p:nvPr/>
        </p:nvSpPr>
        <p:spPr>
          <a:xfrm>
            <a:off x="10292298" y="2201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04F00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371" y="2372082"/>
            <a:ext cx="272177" cy="34016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85842" y="3109079"/>
            <a:ext cx="423814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Expérience Utilisateur Optimale</a:t>
            </a:r>
            <a:endParaRPr lang="en-US" sz="2300" dirty="0"/>
          </a:p>
        </p:txBody>
      </p:sp>
      <p:sp>
        <p:nvSpPr>
          <p:cNvPr id="12" name="Text 8"/>
          <p:cNvSpPr/>
          <p:nvPr/>
        </p:nvSpPr>
        <p:spPr>
          <a:xfrm>
            <a:off x="7685842" y="3617238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Interface intuitive et design moderne pour une navigation fluide et agréable.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5136833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E04F00"/>
          </a:solidFill>
          <a:ln/>
        </p:spPr>
      </p:sp>
      <p:sp>
        <p:nvSpPr>
          <p:cNvPr id="14" name="Shape 10"/>
          <p:cNvSpPr/>
          <p:nvPr/>
        </p:nvSpPr>
        <p:spPr>
          <a:xfrm>
            <a:off x="3657540" y="482715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04F00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614" y="4997291"/>
            <a:ext cx="272177" cy="34016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51084" y="573428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Rapidité et Efficacité</a:t>
            </a:r>
            <a:endParaRPr lang="en-US" sz="2300" dirty="0"/>
          </a:p>
        </p:txBody>
      </p:sp>
      <p:sp>
        <p:nvSpPr>
          <p:cNvPr id="17" name="Text 12"/>
          <p:cNvSpPr/>
          <p:nvPr/>
        </p:nvSpPr>
        <p:spPr>
          <a:xfrm>
            <a:off x="1051084" y="6242447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Accélération du processus de matching, réduisant le temps de recrutement de 50%.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5136833"/>
            <a:ext cx="6408063" cy="121920"/>
          </a:xfrm>
          <a:prstGeom prst="roundRect">
            <a:avLst>
              <a:gd name="adj" fmla="val 27907"/>
            </a:avLst>
          </a:prstGeom>
          <a:solidFill>
            <a:srgbClr val="E04F00"/>
          </a:solidFill>
          <a:ln/>
        </p:spPr>
      </p:sp>
      <p:sp>
        <p:nvSpPr>
          <p:cNvPr id="19" name="Shape 14"/>
          <p:cNvSpPr/>
          <p:nvPr/>
        </p:nvSpPr>
        <p:spPr>
          <a:xfrm>
            <a:off x="10292298" y="482715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04F00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6371" y="4997291"/>
            <a:ext cx="272177" cy="34016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85842" y="573428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Pertinence des Matchs</a:t>
            </a:r>
            <a:endParaRPr lang="en-US" sz="2300" dirty="0"/>
          </a:p>
        </p:txBody>
      </p:sp>
      <p:sp>
        <p:nvSpPr>
          <p:cNvPr id="22" name="Text 16"/>
          <p:cNvSpPr/>
          <p:nvPr/>
        </p:nvSpPr>
        <p:spPr>
          <a:xfrm>
            <a:off x="7685842" y="6242447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Algorithmes sophistiqués pour des connexions de haute qualité.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68379" y="960477"/>
            <a:ext cx="1009352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Potentiel Commercial &amp; Monétisation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27171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Modèle Économique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287059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Freemium 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Accès gratuit aux fonctionnalités de base.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312795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Abonnements Premium 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Fonctionnalités avancées pour candidats (visibilité) et recruteurs (plus de matchs, analytics).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48079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Publicité Ciblée 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Opportunités pour les entreprises de promouvoir leurs offres.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2271713"/>
            <a:ext cx="338661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Projections de Croissance</a:t>
            </a:r>
            <a:endParaRPr lang="en-US" sz="23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898934"/>
            <a:ext cx="6244709" cy="3496985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93790" y="690622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Nous visons une croissance rapide grâce à l'acquisition d'utilisateurs et à la satisfaction client.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2025-07-17T12:48:02Z</dcterms:created>
  <dcterms:modified xsi:type="dcterms:W3CDTF">2025-07-17T12:48:02Z</dcterms:modified>
</cp:coreProperties>
</file>